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E5D6C-EFE4-4975-B4FD-9E54A053EFF9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B470E-37B2-4927-9D99-5190D5F75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50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A1E036B-DCAB-4BF5-B739-FDF0738036F5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153791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0645F75-C017-45F6-8254-526B10A72002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104818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B0C55A-896C-4849-9804-CE49BAC693CD}" type="slidenum">
              <a:rPr lang="en-US" altLang="en-US" sz="1200"/>
              <a:pPr/>
              <a:t>17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014514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28D04E7-486A-4E2B-9B8B-A41D186AB699}" type="slidenum">
              <a:rPr lang="en-US" altLang="en-US" sz="1200"/>
              <a:pPr/>
              <a:t>18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86517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1792491-0AA3-4EC4-8D4C-366D614F7560}" type="slidenum">
              <a:rPr lang="en-US" altLang="en-US" sz="1200"/>
              <a:pPr/>
              <a:t>19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28412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B856439-62E5-4699-B351-975C7A87D083}" type="slidenum">
              <a:rPr lang="en-US" altLang="en-US" sz="1200"/>
              <a:pPr/>
              <a:t>20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799750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F98018E-4D32-4D45-B7CF-3741D723ACA7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04115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307D14E-A9C1-4190-B3FC-6C812E6EF850}" type="slidenum">
              <a:rPr lang="en-US" altLang="en-US" sz="1200"/>
              <a:pPr/>
              <a:t>22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12215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4C3BB96-462C-42BA-9EEA-36DD4CDF952E}" type="slidenum">
              <a:rPr lang="en-US" altLang="en-US" sz="1200"/>
              <a:pPr/>
              <a:t>23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91115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BA52397-F664-45BD-BCE8-FCFA527C2BEC}" type="slidenum">
              <a:rPr lang="en-US" altLang="en-US" sz="1200"/>
              <a:pPr/>
              <a:t>24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087318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D43028E-3860-4E86-987E-91B9D6C8FC89}" type="slidenum">
              <a:rPr lang="en-US" altLang="en-US" sz="1200"/>
              <a:pPr/>
              <a:t>25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98962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31B007-0842-48D9-BCA5-B5DF91F395FF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1905922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D5D8B2B-9A6D-4E4C-99D0-6CF9574CF15A}" type="slidenum">
              <a:rPr lang="en-US" altLang="en-US" sz="1200"/>
              <a:pPr/>
              <a:t>26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71784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D098B0E-7E44-4908-AC6E-78138189A3AE}" type="slidenum">
              <a:rPr lang="en-US" altLang="en-US" sz="1200"/>
              <a:pPr/>
              <a:t>28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446344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709B874-A76E-4576-A797-822A506F944D}" type="slidenum">
              <a:rPr lang="en-US" altLang="en-US" sz="1200"/>
              <a:pPr/>
              <a:t>30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655030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E651F29-AC58-4C38-BA14-F0B138BB0ED1}" type="slidenum">
              <a:rPr lang="en-US" altLang="en-US" sz="1200"/>
              <a:pPr/>
              <a:t>31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939093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8FDAD4C-A821-42A7-B73B-D4098FEEDDD9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32679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CF16EE-4BAB-4353-8E2B-C7C221ADB53F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09162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3F8A45-302C-4D15-A6AE-386EABC4C3AE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32743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9D2E472-A665-41E1-8713-02540EFCA27A}" type="slidenum">
              <a:rPr lang="en-US" altLang="en-US" sz="1200"/>
              <a:pPr/>
              <a:t>12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85634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DEA6CCB-422D-4B85-88EC-F00F43EFC5B2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444604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E4DDA99-0311-4BA2-8D2B-01B11CBD2F49}" type="slidenum">
              <a:rPr lang="en-US" altLang="en-US" sz="1200"/>
              <a:pPr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590288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1B5CB10-EFB3-4B2A-954A-4D5072505030}" type="slidenum">
              <a:rPr lang="en-US" altLang="en-US" sz="1200"/>
              <a:pPr/>
              <a:t>15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92662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984500"/>
            <a:ext cx="9144000" cy="342581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Unit 1 – Introduction to </a:t>
            </a:r>
            <a:br>
              <a:rPr lang="en-CA" dirty="0" smtClean="0"/>
            </a:br>
            <a:r>
              <a:rPr lang="en-CA" dirty="0" smtClean="0"/>
              <a:t>Marketing Research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1738575"/>
            <a:ext cx="9144000" cy="754025"/>
          </a:xfrm>
        </p:spPr>
        <p:txBody>
          <a:bodyPr/>
          <a:lstStyle/>
          <a:p>
            <a:r>
              <a:rPr lang="en-CA" dirty="0" smtClean="0"/>
              <a:t>MR2300 with Paul Tilley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Basic Research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Attempts to expand the limits of knowledge</a:t>
            </a:r>
          </a:p>
          <a:p>
            <a:r>
              <a:rPr lang="en-US" altLang="en-US" smtClean="0"/>
              <a:t>Not directly involved in the solution to a pragmatic problem</a:t>
            </a:r>
          </a:p>
        </p:txBody>
      </p:sp>
      <p:graphicFrame>
        <p:nvGraphicFramePr>
          <p:cNvPr id="1638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54948"/>
              </p:ext>
            </p:extLst>
          </p:nvPr>
        </p:nvGraphicFramePr>
        <p:xfrm>
          <a:off x="7686675" y="3421063"/>
          <a:ext cx="26939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lip" r:id="rId4" imgW="2693988" imgH="2755900" progId="MS_ClipArt_Gallery.2">
                  <p:embed/>
                </p:oleObj>
              </mc:Choice>
              <mc:Fallback>
                <p:oleObj name="Clip" r:id="rId4" imgW="2693988" imgH="27559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6675" y="3421063"/>
                        <a:ext cx="26939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4760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Basic Research 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Do consumers experience cognitive dissonance in low-involvement situations?</a:t>
            </a:r>
          </a:p>
          <a:p>
            <a:endParaRPr lang="en-US" altLang="en-US" smtClean="0"/>
          </a:p>
        </p:txBody>
      </p:sp>
      <p:graphicFrame>
        <p:nvGraphicFramePr>
          <p:cNvPr id="18436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422035"/>
              </p:ext>
            </p:extLst>
          </p:nvPr>
        </p:nvGraphicFramePr>
        <p:xfrm>
          <a:off x="6502400" y="2628900"/>
          <a:ext cx="2389188" cy="34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Clip" r:id="rId4" imgW="2389188" imgH="3441700" progId="MS_ClipArt_Gallery.2">
                  <p:embed/>
                </p:oleObj>
              </mc:Choice>
              <mc:Fallback>
                <p:oleObj name="Clip" r:id="rId4" imgW="2389188" imgH="34417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2400" y="2628900"/>
                        <a:ext cx="2389188" cy="344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7963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Applied Research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Conducted when a decision must be made about a specific real-life problem</a:t>
            </a:r>
          </a:p>
        </p:txBody>
      </p:sp>
    </p:spTree>
    <p:extLst>
      <p:ext uri="{BB962C8B-B14F-4D97-AF65-F5344CB8AC3E}">
        <p14:creationId xmlns:p14="http://schemas.microsoft.com/office/powerpoint/2010/main" val="4162880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Applied Research Example</a:t>
            </a:r>
            <a:endParaRPr lang="en-US" altLang="en-US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Should McDonalds add Italian pasta dinners to its menu?</a:t>
            </a:r>
          </a:p>
          <a:p>
            <a:r>
              <a:rPr lang="en-US" altLang="en-US" smtClean="0"/>
              <a:t>Marketing research told McDonald’s it should not?</a:t>
            </a:r>
          </a:p>
          <a:p>
            <a:r>
              <a:rPr lang="en-US" altLang="en-US" smtClean="0"/>
              <a:t>Should Procter &amp; Gamble add a high-priced home teeth bleaching kit to its product line?</a:t>
            </a:r>
          </a:p>
          <a:p>
            <a:r>
              <a:rPr lang="en-US" altLang="en-US" smtClean="0"/>
              <a:t>Research showed Crest Whitestrips would sell well at a retail price of $44</a:t>
            </a:r>
          </a:p>
        </p:txBody>
      </p:sp>
    </p:spTree>
    <p:extLst>
      <p:ext uri="{BB962C8B-B14F-4D97-AF65-F5344CB8AC3E}">
        <p14:creationId xmlns:p14="http://schemas.microsoft.com/office/powerpoint/2010/main" val="1242646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Scientific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  <a:r>
              <a:rPr lang="en-US" altLang="en-US" smtClean="0"/>
              <a:t>Method</a:t>
            </a:r>
            <a:endParaRPr lang="en-US" altLang="en-US" b="1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The analysis and interpretation of empirical evidence (facts from observation or experimentation) to confirm or disprove prior conceptions</a:t>
            </a:r>
          </a:p>
        </p:txBody>
      </p:sp>
      <p:graphicFrame>
        <p:nvGraphicFramePr>
          <p:cNvPr id="24580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156866"/>
              </p:ext>
            </p:extLst>
          </p:nvPr>
        </p:nvGraphicFramePr>
        <p:xfrm>
          <a:off x="6096000" y="2963863"/>
          <a:ext cx="2908300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lip" r:id="rId4" imgW="2908300" imgH="3213100" progId="MS_ClipArt_Gallery.2">
                  <p:embed/>
                </p:oleObj>
              </mc:Choice>
              <mc:Fallback>
                <p:oleObj name="Clip" r:id="rId4" imgW="2908300" imgH="32131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63863"/>
                        <a:ext cx="2908300" cy="321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26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Marketing Concept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Central idea in marketing</a:t>
            </a:r>
          </a:p>
          <a:p>
            <a:r>
              <a:rPr lang="en-US" altLang="en-US" smtClean="0"/>
              <a:t>Evolved over time </a:t>
            </a:r>
          </a:p>
          <a:p>
            <a:r>
              <a:rPr lang="en-US" altLang="en-US" u="sng" smtClean="0"/>
              <a:t>Not</a:t>
            </a:r>
            <a:r>
              <a:rPr lang="en-US" altLang="en-US" smtClean="0"/>
              <a:t> production-oriented </a:t>
            </a:r>
          </a:p>
          <a:p>
            <a:r>
              <a:rPr lang="en-US" altLang="en-US" smtClean="0"/>
              <a:t>Marketing-oriented</a:t>
            </a:r>
          </a:p>
        </p:txBody>
      </p:sp>
      <p:graphicFrame>
        <p:nvGraphicFramePr>
          <p:cNvPr id="26628" name="Object 4"/>
          <p:cNvGraphicFramePr>
            <a:graphicFrameLocks/>
          </p:cNvGraphicFramePr>
          <p:nvPr/>
        </p:nvGraphicFramePr>
        <p:xfrm>
          <a:off x="8305800" y="3810000"/>
          <a:ext cx="1938338" cy="250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Clip" r:id="rId4" imgW="1938338" imgH="2508250" progId="MS_ClipArt_Gallery.2">
                  <p:embed/>
                </p:oleObj>
              </mc:Choice>
              <mc:Fallback>
                <p:oleObj name="Clip" r:id="rId4" imgW="1938338" imgH="250825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3810000"/>
                        <a:ext cx="1938338" cy="250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0323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2520950" y="1758950"/>
            <a:ext cx="2349500" cy="17399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619375" y="1811338"/>
            <a:ext cx="215265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chemeClr val="tx2"/>
                </a:solidFill>
              </a:rPr>
              <a:t>Consumer</a:t>
            </a:r>
            <a:endParaRPr lang="en-US" altLang="en-US" sz="2400">
              <a:solidFill>
                <a:schemeClr val="tx2"/>
              </a:solidFill>
            </a:endParaRPr>
          </a:p>
          <a:p>
            <a:pPr algn="ctr"/>
            <a:r>
              <a:rPr lang="en-US" altLang="en-US" sz="3200">
                <a:solidFill>
                  <a:schemeClr val="tx2"/>
                </a:solidFill>
              </a:rPr>
              <a:t>Oriented</a:t>
            </a:r>
            <a:endParaRPr lang="en-US" altLang="en-US" sz="3200">
              <a:solidFill>
                <a:schemeClr val="bg2"/>
              </a:solidFill>
            </a:endParaRP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7391400" y="1828800"/>
            <a:ext cx="2349500" cy="17399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7419975" y="1811338"/>
            <a:ext cx="215265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chemeClr val="tx2"/>
                </a:solidFill>
              </a:rPr>
              <a:t>Long Run</a:t>
            </a:r>
          </a:p>
          <a:p>
            <a:pPr algn="ctr"/>
            <a:r>
              <a:rPr lang="en-US" altLang="en-US" sz="3200">
                <a:solidFill>
                  <a:schemeClr val="tx2"/>
                </a:solidFill>
              </a:rPr>
              <a:t>Profitability</a:t>
            </a:r>
            <a:endParaRPr lang="en-US" altLang="en-US" sz="32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4044950" y="4121150"/>
            <a:ext cx="4025900" cy="16637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4143375" y="4173538"/>
            <a:ext cx="3829050" cy="1558925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algn="ctr"/>
            <a:endParaRPr lang="en-US" altLang="en-US" sz="2400">
              <a:solidFill>
                <a:schemeClr val="bg2"/>
              </a:solidFill>
            </a:endParaRPr>
          </a:p>
          <a:p>
            <a:pPr algn="ctr"/>
            <a:r>
              <a:rPr lang="en-US" altLang="en-US" sz="3200">
                <a:solidFill>
                  <a:schemeClr val="tx2"/>
                </a:solidFill>
              </a:rPr>
              <a:t>Cross-Functional</a:t>
            </a:r>
          </a:p>
          <a:p>
            <a:pPr algn="ctr"/>
            <a:r>
              <a:rPr lang="en-US" altLang="en-US" sz="3200">
                <a:solidFill>
                  <a:schemeClr val="tx2"/>
                </a:solidFill>
              </a:rPr>
              <a:t>Effort</a:t>
            </a:r>
            <a:endParaRPr lang="en-US" altLang="en-US" sz="3200">
              <a:solidFill>
                <a:schemeClr val="bg2"/>
              </a:solidFill>
              <a:latin typeface="Arial" panose="020B0604020202020204" pitchFamily="34" charset="0"/>
            </a:endParaRPr>
          </a:p>
          <a:p>
            <a:pPr algn="ctr"/>
            <a:endParaRPr lang="en-US" altLang="en-US" sz="32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868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Marketing Concept</a:t>
            </a:r>
          </a:p>
        </p:txBody>
      </p:sp>
    </p:spTree>
    <p:extLst>
      <p:ext uri="{BB962C8B-B14F-4D97-AF65-F5344CB8AC3E}">
        <p14:creationId xmlns:p14="http://schemas.microsoft.com/office/powerpoint/2010/main" val="547468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nimBg="1"/>
      <p:bldP spid="107524" grpId="0" autoUpdateAnimBg="0"/>
      <p:bldP spid="107525" grpId="0" animBg="1"/>
      <p:bldP spid="107526" grpId="0" autoUpdateAnimBg="0"/>
      <p:bldP spid="107527" grpId="0" animBg="1"/>
      <p:bldP spid="107528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Keeping Customers </a:t>
            </a:r>
            <a:br>
              <a:rPr lang="en-US" altLang="en-US"/>
            </a:br>
            <a:r>
              <a:rPr lang="en-US" altLang="en-US"/>
              <a:t>and Building Relationships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RELATIONSHIP MARKETING - the idea that a major goal of marketing is to build long-term relationships with the parties who contribute to the company’s success.</a:t>
            </a:r>
          </a:p>
          <a:p>
            <a:r>
              <a:rPr lang="en-US" altLang="en-US" smtClean="0"/>
              <a:t>Marketers want customers for life. </a:t>
            </a:r>
          </a:p>
          <a:p>
            <a:r>
              <a:rPr lang="en-US" altLang="en-US" smtClean="0"/>
              <a:t>Managing the relationships that will bring about additional exchanges</a:t>
            </a:r>
          </a:p>
        </p:txBody>
      </p:sp>
    </p:spTree>
    <p:extLst>
      <p:ext uri="{BB962C8B-B14F-4D97-AF65-F5344CB8AC3E}">
        <p14:creationId xmlns:p14="http://schemas.microsoft.com/office/powerpoint/2010/main" val="39389297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 bldLvl="3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b"/>
          <a:lstStyle/>
          <a:p>
            <a:r>
              <a:rPr lang="en-US" altLang="en-US" smtClean="0"/>
              <a:t>Total Quality Management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1"/>
          </a:solidFill>
        </p:spPr>
        <p:txBody>
          <a:bodyPr lIns="92075" tIns="46038" rIns="92075" bIns="46038"/>
          <a:lstStyle/>
          <a:p>
            <a:r>
              <a:rPr lang="en-US" altLang="en-US" smtClean="0"/>
              <a:t>Much in common with marketing concept</a:t>
            </a:r>
          </a:p>
          <a:p>
            <a:r>
              <a:rPr lang="en-US" altLang="en-US" smtClean="0"/>
              <a:t>Focus on integrating customer-driven quality throughout the organization</a:t>
            </a:r>
            <a:r>
              <a:rPr lang="en-US" altLang="en-US" smtClean="0">
                <a:solidFill>
                  <a:srgbClr val="000000"/>
                </a:solidFill>
              </a:rPr>
              <a:t>.</a:t>
            </a:r>
          </a:p>
          <a:p>
            <a:r>
              <a:rPr lang="en-US" altLang="en-US" smtClean="0"/>
              <a:t>Stresses continuous improvement </a:t>
            </a:r>
          </a:p>
        </p:txBody>
      </p:sp>
    </p:spTree>
    <p:extLst>
      <p:ext uri="{BB962C8B-B14F-4D97-AF65-F5344CB8AC3E}">
        <p14:creationId xmlns:p14="http://schemas.microsoft.com/office/powerpoint/2010/main" val="2081014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/>
              <a:t>Stages in Developing and Implementing a Marketing Strategy</a:t>
            </a:r>
            <a:r>
              <a:rPr lang="en-US" altLang="en-US"/>
              <a:t> 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Identifying and evaluating opportunities</a:t>
            </a:r>
          </a:p>
          <a:p>
            <a:r>
              <a:rPr lang="en-US" altLang="en-US" smtClean="0"/>
              <a:t>Analyzing market segments and selecting target markets</a:t>
            </a:r>
          </a:p>
          <a:p>
            <a:r>
              <a:rPr lang="en-US" altLang="en-US" smtClean="0"/>
              <a:t>Planning and implementing a marketing mix</a:t>
            </a:r>
          </a:p>
          <a:p>
            <a:r>
              <a:rPr lang="en-US" altLang="en-US" smtClean="0"/>
              <a:t>Analyzing market performance</a:t>
            </a:r>
          </a:p>
        </p:txBody>
      </p:sp>
    </p:spTree>
    <p:extLst>
      <p:ext uri="{BB962C8B-B14F-4D97-AF65-F5344CB8AC3E}">
        <p14:creationId xmlns:p14="http://schemas.microsoft.com/office/powerpoint/2010/main" val="12339012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6512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CA" i="1" dirty="0"/>
              <a:t>In this </a:t>
            </a:r>
            <a:r>
              <a:rPr lang="en-CA" i="1" dirty="0" smtClean="0"/>
              <a:t>video </a:t>
            </a:r>
            <a:r>
              <a:rPr lang="en-CA" i="1" dirty="0"/>
              <a:t>we will:</a:t>
            </a:r>
            <a:r>
              <a:rPr lang="en-CA" dirty="0"/>
              <a:t/>
            </a:r>
            <a:br>
              <a:rPr lang="en-C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800" y="1470025"/>
            <a:ext cx="10233800" cy="5387975"/>
          </a:xfrm>
        </p:spPr>
        <p:txBody>
          <a:bodyPr>
            <a:normAutofit/>
          </a:bodyPr>
          <a:lstStyle/>
          <a:p>
            <a:r>
              <a:rPr lang="en-CA" sz="4000" dirty="0" smtClean="0"/>
              <a:t>Define </a:t>
            </a:r>
            <a:r>
              <a:rPr lang="en-CA" sz="4000" dirty="0"/>
              <a:t>Marketing Research</a:t>
            </a:r>
          </a:p>
          <a:p>
            <a:r>
              <a:rPr lang="en-CA" sz="4000" dirty="0"/>
              <a:t>Define the Marketing Concept</a:t>
            </a:r>
          </a:p>
          <a:p>
            <a:r>
              <a:rPr lang="en-CA" sz="4000" dirty="0"/>
              <a:t>Explain the role of research in marketing strategy</a:t>
            </a:r>
          </a:p>
          <a:p>
            <a:r>
              <a:rPr lang="en-CA" sz="4000" dirty="0"/>
              <a:t>Identify when Marketing Research is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Identifying and Evaluating     Opportunities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Examples</a:t>
            </a:r>
          </a:p>
          <a:p>
            <a:r>
              <a:rPr lang="en-US" altLang="en-US" smtClean="0"/>
              <a:t>Mattel Toys investigates desires for play experiences</a:t>
            </a:r>
          </a:p>
          <a:p>
            <a:r>
              <a:rPr lang="en-US" altLang="en-US" smtClean="0"/>
              <a:t>Home cooking is on the decline. Purchase of  precooked home replacement meals is on the rise.</a:t>
            </a:r>
          </a:p>
          <a:p>
            <a:r>
              <a:rPr lang="en-US" altLang="en-US" smtClean="0"/>
              <a:t>Number of investors trading stock on the Internet is growing.</a:t>
            </a:r>
          </a:p>
        </p:txBody>
      </p:sp>
    </p:spTree>
    <p:extLst>
      <p:ext uri="{BB962C8B-B14F-4D97-AF65-F5344CB8AC3E}">
        <p14:creationId xmlns:p14="http://schemas.microsoft.com/office/powerpoint/2010/main" val="1545308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Analyze Market Segments and Select Target Markets-Examples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Cadillac investigates buyers’ demographic characteristics</a:t>
            </a:r>
          </a:p>
          <a:p>
            <a:r>
              <a:rPr lang="en-US" altLang="en-US" sz="2800" smtClean="0"/>
              <a:t>MTV, monitoring demographic trends, learns the Hispanic audience is growing rapidly</a:t>
            </a:r>
          </a:p>
          <a:p>
            <a:r>
              <a:rPr lang="en-US" altLang="en-US" sz="2800" smtClean="0"/>
              <a:t>Sears learns women, age 25-54 with average household income of $38,000, are core customers. Targets this market with "The Good Life at a Great Price. Guaranteed. Sears."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6035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 rtlCol="0" anchor="b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Plan and Implement </a:t>
            </a:r>
            <a:br>
              <a:rPr lang="en-US" altLang="en-US"/>
            </a:br>
            <a:r>
              <a:rPr lang="en-US" altLang="en-US"/>
              <a:t>a Marketing Mix</a:t>
            </a:r>
            <a:endParaRPr lang="en-US" altLang="en-US" sz="3600">
              <a:latin typeface="Arial" panose="020B060402020202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z="2400" b="1" smtClean="0">
                <a:solidFill>
                  <a:schemeClr val="tx2"/>
                </a:solidFill>
              </a:rPr>
              <a:t>Price</a:t>
            </a:r>
            <a:r>
              <a:rPr lang="en-US" altLang="en-US" sz="2400" b="1" smtClean="0"/>
              <a:t>: Safeway does a competitive pricing analysis</a:t>
            </a:r>
          </a:p>
          <a:p>
            <a:r>
              <a:rPr lang="en-US" altLang="en-US" sz="2400" b="1" smtClean="0">
                <a:solidFill>
                  <a:schemeClr val="tx2"/>
                </a:solidFill>
              </a:rPr>
              <a:t>Distribution</a:t>
            </a:r>
            <a:r>
              <a:rPr lang="en-US" altLang="en-US" sz="2400" b="1" smtClean="0"/>
              <a:t>: Caterpillar Tractor Co. investigates dealer service program.</a:t>
            </a:r>
          </a:p>
          <a:p>
            <a:r>
              <a:rPr lang="en-US" altLang="en-US" sz="2400" b="1" smtClean="0">
                <a:solidFill>
                  <a:schemeClr val="tx2"/>
                </a:solidFill>
              </a:rPr>
              <a:t>Product</a:t>
            </a:r>
            <a:r>
              <a:rPr lang="en-US" altLang="en-US" sz="2400" b="1" smtClean="0"/>
              <a:t>: Oreo conducts taste test, Oreo cookie vs. Chips Ahoy</a:t>
            </a:r>
          </a:p>
          <a:p>
            <a:r>
              <a:rPr lang="en-US" altLang="en-US" sz="2400" b="1" smtClean="0">
                <a:solidFill>
                  <a:schemeClr val="tx2"/>
                </a:solidFill>
              </a:rPr>
              <a:t>Promotion</a:t>
            </a:r>
            <a:r>
              <a:rPr lang="en-US" altLang="en-US" sz="2400" b="1" smtClean="0"/>
              <a:t>: How  many consumers recall the “Life Tastes Good. Coca Cola!” slogan?</a:t>
            </a:r>
            <a:endParaRPr lang="en-US" altLang="en-US" sz="2400" b="1" smtClean="0">
              <a:latin typeface="Arial" panose="020B0604020202020204" pitchFamily="34" charset="0"/>
            </a:endParaRPr>
          </a:p>
        </p:txBody>
      </p:sp>
      <p:pic>
        <p:nvPicPr>
          <p:cNvPr id="40964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257800"/>
            <a:ext cx="1917700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4761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/>
          </p:cNvGraphicFramePr>
          <p:nvPr/>
        </p:nvGraphicFramePr>
        <p:xfrm>
          <a:off x="7467600" y="3962400"/>
          <a:ext cx="1881188" cy="220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Clip" r:id="rId4" imgW="1881188" imgH="2201863" progId="MS_ClipArt_Gallery.2">
                  <p:embed/>
                </p:oleObj>
              </mc:Choice>
              <mc:Fallback>
                <p:oleObj name="Clip" r:id="rId4" imgW="1881188" imgH="2201863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3962400"/>
                        <a:ext cx="1881188" cy="220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b"/>
          <a:lstStyle/>
          <a:p>
            <a:r>
              <a:rPr lang="en-US" altLang="en-US" smtClean="0"/>
              <a:t>Analyze Marketing Performance</a:t>
            </a:r>
            <a:endParaRPr lang="en-US" altLang="en-US" sz="3600" smtClean="0">
              <a:latin typeface="Arial" panose="020B0604020202020204" pitchFamily="34" charset="0"/>
            </a:endParaRPr>
          </a:p>
        </p:txBody>
      </p:sp>
      <p:sp>
        <p:nvSpPr>
          <p:cNvPr id="47108" name="Rectangle 4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This year’s market share is compared to last year’s.</a:t>
            </a:r>
          </a:p>
          <a:p>
            <a:r>
              <a:rPr lang="en-US" altLang="en-US" smtClean="0"/>
              <a:t>Did brand image change after new advertising?</a:t>
            </a:r>
            <a:endParaRPr lang="en-US" altLang="en-US" sz="2400" smtClean="0"/>
          </a:p>
          <a:p>
            <a:endParaRPr lang="en-US" altLang="en-US" sz="24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416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Performance-monitoring Research</a:t>
            </a:r>
            <a:endParaRPr lang="en-US" altLang="en-US" sz="360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Research that regularly provides feedback For evaluation And control</a:t>
            </a:r>
          </a:p>
          <a:p>
            <a:r>
              <a:rPr lang="en-US" altLang="en-US" smtClean="0"/>
              <a:t>Indicates things are Or are not going as planned</a:t>
            </a:r>
          </a:p>
          <a:p>
            <a:r>
              <a:rPr lang="en-US" altLang="en-US" smtClean="0"/>
              <a:t>Research may be required To explain why something “went wrong”</a:t>
            </a:r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908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 rtlCol="0" anchor="b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Determining When to Conduct Marketing Research</a:t>
            </a:r>
            <a:endParaRPr lang="en-US" altLang="en-US" sz="4000" b="1">
              <a:latin typeface="Arial" panose="020B0604020202020204" pitchFamily="34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Time constraints</a:t>
            </a:r>
          </a:p>
          <a:p>
            <a:r>
              <a:rPr lang="en-US" altLang="en-US" smtClean="0"/>
              <a:t>Availability of data</a:t>
            </a:r>
          </a:p>
          <a:p>
            <a:r>
              <a:rPr lang="en-US" altLang="en-US" smtClean="0"/>
              <a:t>Nature of the decision</a:t>
            </a:r>
          </a:p>
          <a:p>
            <a:r>
              <a:rPr lang="en-US" altLang="en-US" smtClean="0"/>
              <a:t>Benefits versus costs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76453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1981200" y="2133600"/>
            <a:ext cx="1219200" cy="11430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Is sufficient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 time 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available</a:t>
            </a:r>
            <a:r>
              <a:rPr lang="en-US" altLang="en-US" sz="1000">
                <a:solidFill>
                  <a:schemeClr val="folHlink"/>
                </a:solidFill>
                <a:latin typeface="Arial Narrow" panose="020B0606020202030204" pitchFamily="34" charset="0"/>
              </a:rPr>
              <a:t>?</a:t>
            </a:r>
            <a:endParaRPr lang="en-US" altLang="en-US" sz="1000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49155" name="Rectangle 4"/>
          <p:cNvSpPr>
            <a:spLocks noChangeArrowheads="1"/>
          </p:cNvSpPr>
          <p:nvPr/>
        </p:nvSpPr>
        <p:spPr bwMode="auto">
          <a:xfrm>
            <a:off x="3733800" y="2133600"/>
            <a:ext cx="1130300" cy="11303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Information 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already on 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hand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inadequate?</a:t>
            </a:r>
            <a:endParaRPr lang="en-US" altLang="en-US" sz="1600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5416550" y="2139950"/>
            <a:ext cx="1130300" cy="11303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Is the 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decision of 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strategic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or tactical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 importance?</a:t>
            </a:r>
            <a:endParaRPr lang="en-US" altLang="en-US" sz="1600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7016750" y="2139950"/>
            <a:ext cx="1130300" cy="11303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Does the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information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value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exceed the</a:t>
            </a:r>
          </a:p>
          <a:p>
            <a:pPr algn="ctr"/>
            <a:r>
              <a:rPr lang="en-US" altLang="en-US" sz="1600">
                <a:solidFill>
                  <a:schemeClr val="tx2"/>
                </a:solidFill>
                <a:latin typeface="Arial Narrow" panose="020B0606020202030204" pitchFamily="34" charset="0"/>
              </a:rPr>
              <a:t> research cost?</a:t>
            </a:r>
            <a:endParaRPr lang="en-US" altLang="en-US" sz="1600">
              <a:solidFill>
                <a:schemeClr val="folHlink"/>
              </a:solidFill>
              <a:latin typeface="Arial Narrow" panose="020B0606020202030204" pitchFamily="34" charset="0"/>
            </a:endParaRPr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8769350" y="2139950"/>
            <a:ext cx="1130300" cy="11303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b="1">
                <a:solidFill>
                  <a:schemeClr val="tx2"/>
                </a:solidFill>
                <a:latin typeface="Arial Narrow" panose="020B0606020202030204" pitchFamily="34" charset="0"/>
              </a:rPr>
              <a:t>Conduct</a:t>
            </a:r>
          </a:p>
          <a:p>
            <a:pPr algn="ctr"/>
            <a:r>
              <a:rPr lang="en-US" altLang="en-US" sz="1800" b="1">
                <a:solidFill>
                  <a:schemeClr val="tx2"/>
                </a:solidFill>
                <a:latin typeface="Arial Narrow" panose="020B0606020202030204" pitchFamily="34" charset="0"/>
              </a:rPr>
              <a:t>Marketing</a:t>
            </a:r>
          </a:p>
          <a:p>
            <a:pPr algn="ctr"/>
            <a:r>
              <a:rPr lang="en-US" altLang="en-US" sz="1800" b="1">
                <a:solidFill>
                  <a:schemeClr val="tx2"/>
                </a:solidFill>
                <a:latin typeface="Arial Narrow" panose="020B0606020202030204" pitchFamily="34" charset="0"/>
              </a:rPr>
              <a:t>Research</a:t>
            </a:r>
            <a:endParaRPr lang="en-US" altLang="en-US" sz="1800" b="1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2057400" y="3886200"/>
            <a:ext cx="6083300" cy="7493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b="1">
                <a:solidFill>
                  <a:schemeClr val="tx2"/>
                </a:solidFill>
                <a:latin typeface="Arial Narrow" panose="020B0606020202030204" pitchFamily="34" charset="0"/>
              </a:rPr>
              <a:t>Do Not Conduct Marketing Research</a:t>
            </a:r>
            <a:endParaRPr lang="en-US" altLang="en-US" sz="1800" b="1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1987550" y="1874838"/>
            <a:ext cx="1216025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Time Constraints</a:t>
            </a:r>
          </a:p>
        </p:txBody>
      </p:sp>
      <p:sp>
        <p:nvSpPr>
          <p:cNvPr id="49161" name="Rectangle 10"/>
          <p:cNvSpPr>
            <a:spLocks noChangeArrowheads="1"/>
          </p:cNvSpPr>
          <p:nvPr/>
        </p:nvSpPr>
        <p:spPr bwMode="auto">
          <a:xfrm>
            <a:off x="3614738" y="1874838"/>
            <a:ext cx="131445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Availability of Data</a:t>
            </a:r>
          </a:p>
        </p:txBody>
      </p:sp>
      <p:sp>
        <p:nvSpPr>
          <p:cNvPr id="49162" name="Rectangle 11"/>
          <p:cNvSpPr>
            <a:spLocks noChangeArrowheads="1"/>
          </p:cNvSpPr>
          <p:nvPr/>
        </p:nvSpPr>
        <p:spPr bwMode="auto">
          <a:xfrm>
            <a:off x="5192713" y="1874838"/>
            <a:ext cx="1528762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Nature of the Decision</a:t>
            </a:r>
          </a:p>
        </p:txBody>
      </p:sp>
      <p:sp>
        <p:nvSpPr>
          <p:cNvPr id="49163" name="Rectangle 12"/>
          <p:cNvSpPr>
            <a:spLocks noChangeArrowheads="1"/>
          </p:cNvSpPr>
          <p:nvPr/>
        </p:nvSpPr>
        <p:spPr bwMode="auto">
          <a:xfrm>
            <a:off x="6986588" y="1874838"/>
            <a:ext cx="12827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Benefits vs. Costs</a:t>
            </a:r>
          </a:p>
        </p:txBody>
      </p:sp>
      <p:sp>
        <p:nvSpPr>
          <p:cNvPr id="49164" name="Line 13"/>
          <p:cNvSpPr>
            <a:spLocks noChangeShapeType="1"/>
          </p:cNvSpPr>
          <p:nvPr/>
        </p:nvSpPr>
        <p:spPr bwMode="auto">
          <a:xfrm>
            <a:off x="3201988" y="2667000"/>
            <a:ext cx="531812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Line 14"/>
          <p:cNvSpPr>
            <a:spLocks noChangeShapeType="1"/>
          </p:cNvSpPr>
          <p:nvPr/>
        </p:nvSpPr>
        <p:spPr bwMode="auto">
          <a:xfrm>
            <a:off x="8154988" y="2667000"/>
            <a:ext cx="608012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Line 15"/>
          <p:cNvSpPr>
            <a:spLocks noChangeShapeType="1"/>
          </p:cNvSpPr>
          <p:nvPr/>
        </p:nvSpPr>
        <p:spPr bwMode="auto">
          <a:xfrm>
            <a:off x="6554788" y="2667000"/>
            <a:ext cx="455612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7" name="Line 16"/>
          <p:cNvSpPr>
            <a:spLocks noChangeShapeType="1"/>
          </p:cNvSpPr>
          <p:nvPr/>
        </p:nvSpPr>
        <p:spPr bwMode="auto">
          <a:xfrm>
            <a:off x="4878388" y="2667000"/>
            <a:ext cx="531812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8" name="Rectangle 17"/>
          <p:cNvSpPr>
            <a:spLocks noChangeArrowheads="1"/>
          </p:cNvSpPr>
          <p:nvPr/>
        </p:nvSpPr>
        <p:spPr bwMode="auto">
          <a:xfrm>
            <a:off x="3228975" y="2408238"/>
            <a:ext cx="40481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Yes</a:t>
            </a:r>
          </a:p>
        </p:txBody>
      </p:sp>
      <p:sp>
        <p:nvSpPr>
          <p:cNvPr id="49169" name="Rectangle 18"/>
          <p:cNvSpPr>
            <a:spLocks noChangeArrowheads="1"/>
          </p:cNvSpPr>
          <p:nvPr/>
        </p:nvSpPr>
        <p:spPr bwMode="auto">
          <a:xfrm>
            <a:off x="8105775" y="2408238"/>
            <a:ext cx="40481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Yes</a:t>
            </a:r>
          </a:p>
        </p:txBody>
      </p:sp>
      <p:sp>
        <p:nvSpPr>
          <p:cNvPr id="49170" name="Rectangle 19"/>
          <p:cNvSpPr>
            <a:spLocks noChangeArrowheads="1"/>
          </p:cNvSpPr>
          <p:nvPr/>
        </p:nvSpPr>
        <p:spPr bwMode="auto">
          <a:xfrm>
            <a:off x="6505575" y="2408238"/>
            <a:ext cx="40481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Yes</a:t>
            </a:r>
          </a:p>
        </p:txBody>
      </p:sp>
      <p:sp>
        <p:nvSpPr>
          <p:cNvPr id="49171" name="Rectangle 20"/>
          <p:cNvSpPr>
            <a:spLocks noChangeArrowheads="1"/>
          </p:cNvSpPr>
          <p:nvPr/>
        </p:nvSpPr>
        <p:spPr bwMode="auto">
          <a:xfrm>
            <a:off x="4905375" y="2408238"/>
            <a:ext cx="40481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Yes</a:t>
            </a:r>
          </a:p>
        </p:txBody>
      </p:sp>
      <p:sp>
        <p:nvSpPr>
          <p:cNvPr id="49172" name="Line 21"/>
          <p:cNvSpPr>
            <a:spLocks noChangeShapeType="1"/>
          </p:cNvSpPr>
          <p:nvPr/>
        </p:nvSpPr>
        <p:spPr bwMode="auto">
          <a:xfrm>
            <a:off x="2590800" y="3278188"/>
            <a:ext cx="0" cy="30321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3" name="Line 22"/>
          <p:cNvSpPr>
            <a:spLocks noChangeShapeType="1"/>
          </p:cNvSpPr>
          <p:nvPr/>
        </p:nvSpPr>
        <p:spPr bwMode="auto">
          <a:xfrm>
            <a:off x="4267200" y="3278188"/>
            <a:ext cx="0" cy="30321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4" name="Line 23"/>
          <p:cNvSpPr>
            <a:spLocks noChangeShapeType="1"/>
          </p:cNvSpPr>
          <p:nvPr/>
        </p:nvSpPr>
        <p:spPr bwMode="auto">
          <a:xfrm>
            <a:off x="6019800" y="3278188"/>
            <a:ext cx="0" cy="30321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5" name="Line 24"/>
          <p:cNvSpPr>
            <a:spLocks noChangeShapeType="1"/>
          </p:cNvSpPr>
          <p:nvPr/>
        </p:nvSpPr>
        <p:spPr bwMode="auto">
          <a:xfrm>
            <a:off x="7620000" y="3278188"/>
            <a:ext cx="0" cy="30321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6" name="Rectangle 25"/>
          <p:cNvSpPr>
            <a:spLocks noChangeArrowheads="1"/>
          </p:cNvSpPr>
          <p:nvPr/>
        </p:nvSpPr>
        <p:spPr bwMode="auto">
          <a:xfrm>
            <a:off x="2414588" y="3627438"/>
            <a:ext cx="354012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No</a:t>
            </a:r>
          </a:p>
        </p:txBody>
      </p:sp>
      <p:sp>
        <p:nvSpPr>
          <p:cNvPr id="49177" name="Rectangle 26"/>
          <p:cNvSpPr>
            <a:spLocks noChangeArrowheads="1"/>
          </p:cNvSpPr>
          <p:nvPr/>
        </p:nvSpPr>
        <p:spPr bwMode="auto">
          <a:xfrm>
            <a:off x="4090988" y="3627438"/>
            <a:ext cx="354012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No</a:t>
            </a:r>
          </a:p>
        </p:txBody>
      </p:sp>
      <p:sp>
        <p:nvSpPr>
          <p:cNvPr id="49178" name="Rectangle 27"/>
          <p:cNvSpPr>
            <a:spLocks noChangeArrowheads="1"/>
          </p:cNvSpPr>
          <p:nvPr/>
        </p:nvSpPr>
        <p:spPr bwMode="auto">
          <a:xfrm>
            <a:off x="5843588" y="3627438"/>
            <a:ext cx="354012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No</a:t>
            </a:r>
          </a:p>
        </p:txBody>
      </p:sp>
      <p:sp>
        <p:nvSpPr>
          <p:cNvPr id="49179" name="Rectangle 28"/>
          <p:cNvSpPr>
            <a:spLocks noChangeArrowheads="1"/>
          </p:cNvSpPr>
          <p:nvPr/>
        </p:nvSpPr>
        <p:spPr bwMode="auto">
          <a:xfrm>
            <a:off x="7443788" y="3627438"/>
            <a:ext cx="354012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Arial Narrow" panose="020B0606020202030204" pitchFamily="34" charset="0"/>
              </a:rPr>
              <a:t>No</a:t>
            </a:r>
          </a:p>
        </p:txBody>
      </p:sp>
      <p:sp>
        <p:nvSpPr>
          <p:cNvPr id="110621" name="Rectangle 29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Determining When to Conduct Marketing Research</a:t>
            </a:r>
          </a:p>
        </p:txBody>
      </p:sp>
    </p:spTree>
    <p:extLst>
      <p:ext uri="{BB962C8B-B14F-4D97-AF65-F5344CB8AC3E}">
        <p14:creationId xmlns:p14="http://schemas.microsoft.com/office/powerpoint/2010/main" val="1396689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Value versus Costs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Potential Value of a Marketing Research Effort Should Exceed Its Estimated Costs</a:t>
            </a:r>
          </a:p>
        </p:txBody>
      </p:sp>
    </p:spTree>
    <p:extLst>
      <p:ext uri="{BB962C8B-B14F-4D97-AF65-F5344CB8AC3E}">
        <p14:creationId xmlns:p14="http://schemas.microsoft.com/office/powerpoint/2010/main" val="34978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ChangeArrowheads="1"/>
          </p:cNvSpPr>
          <p:nvPr/>
        </p:nvSpPr>
        <p:spPr bwMode="auto">
          <a:xfrm>
            <a:off x="2819400" y="2057400"/>
            <a:ext cx="2806700" cy="31115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565525" y="2087563"/>
            <a:ext cx="8556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</a:rPr>
              <a:t>Value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743200" y="2590800"/>
            <a:ext cx="26066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Decreased certainty</a:t>
            </a:r>
          </a:p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Increased likelihood     of a correct decision</a:t>
            </a:r>
          </a:p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Improved marketing performance and resulting higher profits</a:t>
            </a:r>
            <a:endParaRPr lang="en-US" altLang="en-US" sz="1800" b="1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6400800" y="1752600"/>
            <a:ext cx="2806700" cy="3111500"/>
          </a:xfrm>
          <a:prstGeom prst="rect">
            <a:avLst/>
          </a:prstGeom>
          <a:solidFill>
            <a:srgbClr val="FFCC00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7299325" y="1782763"/>
            <a:ext cx="8985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</a:rPr>
              <a:t>Costs</a:t>
            </a:r>
            <a:endParaRPr lang="en-US" altLang="en-US" sz="2000" b="1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6477000" y="2133600"/>
            <a:ext cx="253047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Research expenditures</a:t>
            </a:r>
          </a:p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Delay of marketing decision and possible disclosure of information to rivals</a:t>
            </a:r>
          </a:p>
          <a:p>
            <a:pPr>
              <a:buFontTx/>
              <a:buChar char="•"/>
            </a:pPr>
            <a:r>
              <a:rPr lang="en-US" altLang="en-US" sz="1800" b="1">
                <a:solidFill>
                  <a:schemeClr val="tx2"/>
                </a:solidFill>
                <a:latin typeface="Arial" panose="020B0604020202020204" pitchFamily="34" charset="0"/>
              </a:rPr>
              <a:t>Possible erroneous research results</a:t>
            </a:r>
          </a:p>
        </p:txBody>
      </p:sp>
      <p:sp>
        <p:nvSpPr>
          <p:cNvPr id="52232" name="AutoShape 9"/>
          <p:cNvSpPr>
            <a:spLocks noChangeArrowheads="1"/>
          </p:cNvSpPr>
          <p:nvPr/>
        </p:nvSpPr>
        <p:spPr bwMode="auto">
          <a:xfrm>
            <a:off x="5492750" y="5416550"/>
            <a:ext cx="825500" cy="673100"/>
          </a:xfrm>
          <a:prstGeom prst="triangle">
            <a:avLst>
              <a:gd name="adj" fmla="val 49986"/>
            </a:avLst>
          </a:prstGeom>
          <a:solidFill>
            <a:schemeClr val="folHlink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2233" name="Line 10"/>
          <p:cNvSpPr>
            <a:spLocks noChangeShapeType="1"/>
          </p:cNvSpPr>
          <p:nvPr/>
        </p:nvSpPr>
        <p:spPr bwMode="auto">
          <a:xfrm flipV="1">
            <a:off x="4040188" y="5183188"/>
            <a:ext cx="3732212" cy="303212"/>
          </a:xfrm>
          <a:prstGeom prst="line">
            <a:avLst/>
          </a:prstGeom>
          <a:noFill/>
          <a:ln w="126999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Line 11"/>
          <p:cNvSpPr>
            <a:spLocks noChangeShapeType="1"/>
          </p:cNvSpPr>
          <p:nvPr/>
        </p:nvSpPr>
        <p:spPr bwMode="auto">
          <a:xfrm flipV="1">
            <a:off x="4038600" y="5183188"/>
            <a:ext cx="0" cy="303212"/>
          </a:xfrm>
          <a:prstGeom prst="line">
            <a:avLst/>
          </a:prstGeom>
          <a:noFill/>
          <a:ln w="101599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Line 12"/>
          <p:cNvSpPr>
            <a:spLocks noChangeShapeType="1"/>
          </p:cNvSpPr>
          <p:nvPr/>
        </p:nvSpPr>
        <p:spPr bwMode="auto">
          <a:xfrm flipV="1">
            <a:off x="7772400" y="4878388"/>
            <a:ext cx="0" cy="303212"/>
          </a:xfrm>
          <a:prstGeom prst="line">
            <a:avLst/>
          </a:prstGeom>
          <a:noFill/>
          <a:ln w="101599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Rectangle 14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Value Should Exceed </a:t>
            </a:r>
            <a:br>
              <a:rPr lang="en-US" altLang="en-US"/>
            </a:br>
            <a:r>
              <a:rPr lang="en-US" altLang="en-US"/>
              <a:t>Estimated Costs</a:t>
            </a:r>
          </a:p>
        </p:txBody>
      </p:sp>
    </p:spTree>
    <p:extLst>
      <p:ext uri="{BB962C8B-B14F-4D97-AF65-F5344CB8AC3E}">
        <p14:creationId xmlns:p14="http://schemas.microsoft.com/office/powerpoint/2010/main" val="28901741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utoUpdateAnimBg="0"/>
      <p:bldP spid="55301" grpId="0" build="p" autoUpdateAnimBg="0"/>
      <p:bldP spid="55303" grpId="0" autoUpdateAnimBg="0"/>
      <p:bldP spid="55304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Marketing Research in the 21st Century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Increased globalization</a:t>
            </a:r>
          </a:p>
          <a:p>
            <a:r>
              <a:rPr lang="en-US" altLang="en-US" smtClean="0"/>
              <a:t>Growth of the Internet and other information technologies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619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6512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CA" i="1" dirty="0"/>
              <a:t>In this </a:t>
            </a:r>
            <a:r>
              <a:rPr lang="en-CA" i="1" dirty="0" smtClean="0"/>
              <a:t>video </a:t>
            </a:r>
            <a:r>
              <a:rPr lang="en-CA" i="1" dirty="0"/>
              <a:t>we will:</a:t>
            </a:r>
            <a:r>
              <a:rPr lang="en-CA" dirty="0"/>
              <a:t/>
            </a:r>
            <a:br>
              <a:rPr lang="en-C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700" y="1599406"/>
            <a:ext cx="10233800" cy="5387975"/>
          </a:xfrm>
        </p:spPr>
        <p:txBody>
          <a:bodyPr>
            <a:normAutofit/>
          </a:bodyPr>
          <a:lstStyle/>
          <a:p>
            <a:r>
              <a:rPr lang="en-CA" sz="3200" dirty="0" smtClean="0"/>
              <a:t>Describe </a:t>
            </a:r>
            <a:r>
              <a:rPr lang="en-CA" sz="3200" dirty="0"/>
              <a:t>the characteristics of valuable information </a:t>
            </a:r>
          </a:p>
          <a:p>
            <a:r>
              <a:rPr lang="en-CA" sz="3200" dirty="0"/>
              <a:t>Describe the three basic types of Marketing Research</a:t>
            </a:r>
          </a:p>
          <a:p>
            <a:r>
              <a:rPr lang="en-CA" sz="3200" dirty="0"/>
              <a:t>Outline and discuss the stages of the research process</a:t>
            </a:r>
          </a:p>
          <a:p>
            <a:r>
              <a:rPr lang="en-CA" sz="3200" dirty="0"/>
              <a:t>Identify the ways which marketing research departments are organized.</a:t>
            </a:r>
          </a:p>
          <a:p>
            <a:r>
              <a:rPr lang="en-CA" sz="3200" dirty="0"/>
              <a:t>Discuss the ethical implications of Marketing Research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7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Global Research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Business Research is increasingly global</a:t>
            </a:r>
          </a:p>
          <a:p>
            <a:r>
              <a:rPr lang="en-US" altLang="en-US" smtClean="0"/>
              <a:t>Market knowledge is essential</a:t>
            </a:r>
          </a:p>
          <a:p>
            <a:r>
              <a:rPr lang="en-US" altLang="en-US" smtClean="0"/>
              <a:t>A.C. Nielsen - more that 67% international business</a:t>
            </a:r>
          </a:p>
        </p:txBody>
      </p:sp>
      <p:graphicFrame>
        <p:nvGraphicFramePr>
          <p:cNvPr id="55300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6400800" y="3810000"/>
          <a:ext cx="2324100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Media Clip" r:id="rId4" imgW="2324100" imgH="2324100" progId="mplayer">
                  <p:embed/>
                </p:oleObj>
              </mc:Choice>
              <mc:Fallback>
                <p:oleObj name="Media Clip" r:id="rId4" imgW="2324100" imgH="2324100" progId="mplayer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810000"/>
                        <a:ext cx="2324100" cy="232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768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b"/>
          <a:lstStyle/>
          <a:p>
            <a:r>
              <a:rPr lang="en-US" altLang="en-US" smtClean="0"/>
              <a:t>Global Marketing Research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r>
              <a:rPr lang="en-US" altLang="en-US" smtClean="0"/>
              <a:t>General information about country - economic conditions and political climate</a:t>
            </a:r>
          </a:p>
          <a:p>
            <a:r>
              <a:rPr lang="en-US" altLang="en-US" smtClean="0"/>
              <a:t>Cultural and consumer factors</a:t>
            </a:r>
          </a:p>
          <a:p>
            <a:r>
              <a:rPr lang="en-US" altLang="en-US" smtClean="0"/>
              <a:t>Market and competitive conditions - demand estimation</a:t>
            </a:r>
          </a:p>
          <a:p>
            <a:endParaRPr lang="en-US" altLang="en-US" smtClean="0"/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9448800" y="1752600"/>
          <a:ext cx="952500" cy="375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Clip" r:id="rId4" imgW="952434" imgH="3752685" progId="MS_ClipArt_Gallery.2">
                  <p:embed/>
                </p:oleObj>
              </mc:Choice>
              <mc:Fallback>
                <p:oleObj name="Clip" r:id="rId4" imgW="952434" imgH="3752685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8800" y="1752600"/>
                        <a:ext cx="952500" cy="375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73143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The Internet </a:t>
            </a:r>
            <a:br>
              <a:rPr lang="en-US" altLang="en-US"/>
            </a:br>
            <a:r>
              <a:rPr lang="en-US" altLang="en-US"/>
              <a:t>is Transforming Society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Time is collapsing. </a:t>
            </a:r>
          </a:p>
          <a:p>
            <a:r>
              <a:rPr lang="en-US" altLang="en-US" smtClean="0"/>
              <a:t>Distance is no longer an obstacle. </a:t>
            </a:r>
          </a:p>
          <a:p>
            <a:r>
              <a:rPr lang="en-US" altLang="en-US" smtClean="0"/>
              <a:t>Crossing oceans is only a mouse click away. </a:t>
            </a:r>
          </a:p>
          <a:p>
            <a:r>
              <a:rPr lang="en-US" altLang="en-US" smtClean="0"/>
              <a:t>People are connected 24 hours a day, seven days a week. </a:t>
            </a:r>
          </a:p>
          <a:p>
            <a:r>
              <a:rPr lang="en-US" altLang="en-US" smtClean="0"/>
              <a:t>"Instantaneous" has a new meaning. </a:t>
            </a:r>
          </a:p>
        </p:txBody>
      </p:sp>
    </p:spTree>
    <p:extLst>
      <p:ext uri="{BB962C8B-B14F-4D97-AF65-F5344CB8AC3E}">
        <p14:creationId xmlns:p14="http://schemas.microsoft.com/office/powerpoint/2010/main" val="87501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Internet Research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Seeking facts and figures about an issue </a:t>
            </a:r>
          </a:p>
          <a:p>
            <a:r>
              <a:rPr lang="en-US" altLang="en-US" smtClean="0"/>
              <a:t>Surveys on Web sites </a:t>
            </a:r>
          </a:p>
        </p:txBody>
      </p:sp>
    </p:spTree>
    <p:extLst>
      <p:ext uri="{BB962C8B-B14F-4D97-AF65-F5344CB8AC3E}">
        <p14:creationId xmlns:p14="http://schemas.microsoft.com/office/powerpoint/2010/main" val="25391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Nature of Marketing Research</a:t>
            </a:r>
          </a:p>
        </p:txBody>
      </p:sp>
      <p:sp>
        <p:nvSpPr>
          <p:cNvPr id="10240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Marketing research is one of the principal tools for answering questions because it: </a:t>
            </a:r>
          </a:p>
          <a:p>
            <a:pPr lvl="1"/>
            <a:r>
              <a:rPr lang="en-US" altLang="en-US" smtClean="0"/>
              <a:t>Links the consumer, customer, and public to the market through information used to identify and define marketing</a:t>
            </a:r>
          </a:p>
          <a:p>
            <a:pPr lvl="1"/>
            <a:r>
              <a:rPr lang="en-US" altLang="en-US" smtClean="0"/>
              <a:t>Generates, refines, and evaluates marketing actions</a:t>
            </a:r>
          </a:p>
          <a:p>
            <a:pPr lvl="1"/>
            <a:r>
              <a:rPr lang="en-US" altLang="en-US" smtClean="0"/>
              <a:t>Monitors marketing performance</a:t>
            </a:r>
          </a:p>
          <a:p>
            <a:pPr lvl="1"/>
            <a:r>
              <a:rPr lang="en-US" altLang="en-US" smtClean="0"/>
              <a:t>Underlines the understanding of marketing as a process</a:t>
            </a:r>
          </a:p>
        </p:txBody>
      </p:sp>
    </p:spTree>
    <p:extLst>
      <p:ext uri="{BB962C8B-B14F-4D97-AF65-F5344CB8AC3E}">
        <p14:creationId xmlns:p14="http://schemas.microsoft.com/office/powerpoint/2010/main" val="368765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Marketing Research Defined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	The </a:t>
            </a:r>
            <a:r>
              <a:rPr lang="en-US" altLang="en-US" smtClean="0">
                <a:solidFill>
                  <a:schemeClr val="tx2"/>
                </a:solidFill>
              </a:rPr>
              <a:t>systematic</a:t>
            </a:r>
            <a:r>
              <a:rPr lang="en-US" altLang="en-US" smtClean="0"/>
              <a:t> and </a:t>
            </a:r>
            <a:r>
              <a:rPr lang="en-US" altLang="en-US" smtClean="0">
                <a:solidFill>
                  <a:schemeClr val="tx2"/>
                </a:solidFill>
              </a:rPr>
              <a:t>objective</a:t>
            </a:r>
            <a:r>
              <a:rPr lang="en-US" altLang="en-US" smtClean="0"/>
              <a:t> process of generating information for aid in making marketing decisions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657600"/>
            <a:ext cx="183832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5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altLang="en-US" smtClean="0"/>
              <a:t>The Marketing Research Process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This process includes:</a:t>
            </a:r>
          </a:p>
          <a:p>
            <a:r>
              <a:rPr lang="en-US" altLang="en-US" sz="2800" smtClean="0"/>
              <a:t>specifying what information is required; </a:t>
            </a:r>
          </a:p>
          <a:p>
            <a:r>
              <a:rPr lang="en-US" altLang="en-US" sz="2800" smtClean="0"/>
              <a:t>designing the method for collecting information;</a:t>
            </a:r>
          </a:p>
          <a:p>
            <a:r>
              <a:rPr lang="en-US" altLang="en-US" sz="2800" smtClean="0"/>
              <a:t>managing and implementing the collection of data;</a:t>
            </a:r>
          </a:p>
          <a:p>
            <a:r>
              <a:rPr lang="en-US" altLang="en-US" sz="2800" smtClean="0"/>
              <a:t>analyzing the results; and </a:t>
            </a:r>
          </a:p>
          <a:p>
            <a:r>
              <a:rPr lang="en-US" altLang="en-US" sz="2800" smtClean="0"/>
              <a:t>communicating the findings and their implications.</a:t>
            </a:r>
            <a:endParaRPr lang="en-US" altLang="en-US" smtClean="0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2651125" y="1279525"/>
            <a:ext cx="7407275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2400" u="sng">
              <a:latin typeface="Arial" panose="020B0604020202020204" pitchFamily="34" charset="0"/>
            </a:endParaRPr>
          </a:p>
          <a:p>
            <a:endParaRPr lang="en-US" altLang="en-US" sz="2400" u="sng">
              <a:latin typeface="Arial" panose="020B0604020202020204" pitchFamily="34" charset="0"/>
            </a:endParaRPr>
          </a:p>
          <a:p>
            <a:endParaRPr lang="en-US" altLang="en-US" sz="2400">
              <a:latin typeface="Arial" panose="020B0604020202020204" pitchFamily="34" charset="0"/>
            </a:endParaRPr>
          </a:p>
          <a:p>
            <a:endParaRPr lang="en-US" altLang="en-US" sz="2400">
              <a:latin typeface="Arial" panose="020B0604020202020204" pitchFamily="34" charset="0"/>
            </a:endParaRPr>
          </a:p>
          <a:p>
            <a:endParaRPr lang="en-US" altLang="en-US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812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3"/>
          <p:cNvGraphicFramePr>
            <a:graphicFrameLocks/>
          </p:cNvGraphicFramePr>
          <p:nvPr/>
        </p:nvGraphicFramePr>
        <p:xfrm>
          <a:off x="6096000" y="3571875"/>
          <a:ext cx="2155825" cy="329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lip" r:id="rId4" imgW="2155825" imgH="3298825" progId="MS_ClipArt_Gallery.2">
                  <p:embed/>
                </p:oleObj>
              </mc:Choice>
              <mc:Fallback>
                <p:oleObj name="Clip" r:id="rId4" imgW="2155825" imgH="3298825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71875"/>
                        <a:ext cx="2155825" cy="329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Freeform 4"/>
          <p:cNvSpPr>
            <a:spLocks/>
          </p:cNvSpPr>
          <p:nvPr/>
        </p:nvSpPr>
        <p:spPr bwMode="auto">
          <a:xfrm>
            <a:off x="7772400" y="304800"/>
            <a:ext cx="2898775" cy="3584575"/>
          </a:xfrm>
          <a:custGeom>
            <a:avLst/>
            <a:gdLst>
              <a:gd name="T0" fmla="*/ 233363 w 1826"/>
              <a:gd name="T1" fmla="*/ 2619375 h 2258"/>
              <a:gd name="T2" fmla="*/ 160338 w 1826"/>
              <a:gd name="T3" fmla="*/ 2419350 h 2258"/>
              <a:gd name="T4" fmla="*/ 117475 w 1826"/>
              <a:gd name="T5" fmla="*/ 2214563 h 2258"/>
              <a:gd name="T6" fmla="*/ 87313 w 1826"/>
              <a:gd name="T7" fmla="*/ 2003425 h 2258"/>
              <a:gd name="T8" fmla="*/ 73025 w 1826"/>
              <a:gd name="T9" fmla="*/ 1792288 h 2258"/>
              <a:gd name="T10" fmla="*/ 87313 w 1826"/>
              <a:gd name="T11" fmla="*/ 1611313 h 2258"/>
              <a:gd name="T12" fmla="*/ 101600 w 1826"/>
              <a:gd name="T13" fmla="*/ 1430338 h 2258"/>
              <a:gd name="T14" fmla="*/ 131763 w 1826"/>
              <a:gd name="T15" fmla="*/ 1257300 h 2258"/>
              <a:gd name="T16" fmla="*/ 190500 w 1826"/>
              <a:gd name="T17" fmla="*/ 1095375 h 2258"/>
              <a:gd name="T18" fmla="*/ 249238 w 1826"/>
              <a:gd name="T19" fmla="*/ 939800 h 2258"/>
              <a:gd name="T20" fmla="*/ 306388 w 1826"/>
              <a:gd name="T21" fmla="*/ 790575 h 2258"/>
              <a:gd name="T22" fmla="*/ 395288 w 1826"/>
              <a:gd name="T23" fmla="*/ 652463 h 2258"/>
              <a:gd name="T24" fmla="*/ 482600 w 1826"/>
              <a:gd name="T25" fmla="*/ 522288 h 2258"/>
              <a:gd name="T26" fmla="*/ 585788 w 1826"/>
              <a:gd name="T27" fmla="*/ 411163 h 2258"/>
              <a:gd name="T28" fmla="*/ 701675 w 1826"/>
              <a:gd name="T29" fmla="*/ 304800 h 2258"/>
              <a:gd name="T30" fmla="*/ 819150 w 1826"/>
              <a:gd name="T31" fmla="*/ 217488 h 2258"/>
              <a:gd name="T32" fmla="*/ 936625 w 1826"/>
              <a:gd name="T33" fmla="*/ 142875 h 2258"/>
              <a:gd name="T34" fmla="*/ 1068388 w 1826"/>
              <a:gd name="T35" fmla="*/ 80963 h 2258"/>
              <a:gd name="T36" fmla="*/ 1200150 w 1826"/>
              <a:gd name="T37" fmla="*/ 38100 h 2258"/>
              <a:gd name="T38" fmla="*/ 1346200 w 1826"/>
              <a:gd name="T39" fmla="*/ 12700 h 2258"/>
              <a:gd name="T40" fmla="*/ 1492250 w 1826"/>
              <a:gd name="T41" fmla="*/ 0 h 2258"/>
              <a:gd name="T42" fmla="*/ 1638300 w 1826"/>
              <a:gd name="T43" fmla="*/ 12700 h 2258"/>
              <a:gd name="T44" fmla="*/ 1770063 w 1826"/>
              <a:gd name="T45" fmla="*/ 38100 h 2258"/>
              <a:gd name="T46" fmla="*/ 1916113 w 1826"/>
              <a:gd name="T47" fmla="*/ 80963 h 2258"/>
              <a:gd name="T48" fmla="*/ 2033588 w 1826"/>
              <a:gd name="T49" fmla="*/ 142875 h 2258"/>
              <a:gd name="T50" fmla="*/ 2165350 w 1826"/>
              <a:gd name="T51" fmla="*/ 217488 h 2258"/>
              <a:gd name="T52" fmla="*/ 2282825 w 1826"/>
              <a:gd name="T53" fmla="*/ 304800 h 2258"/>
              <a:gd name="T54" fmla="*/ 2384425 w 1826"/>
              <a:gd name="T55" fmla="*/ 411163 h 2258"/>
              <a:gd name="T56" fmla="*/ 2487613 w 1826"/>
              <a:gd name="T57" fmla="*/ 522288 h 2258"/>
              <a:gd name="T58" fmla="*/ 2574925 w 1826"/>
              <a:gd name="T59" fmla="*/ 652463 h 2258"/>
              <a:gd name="T60" fmla="*/ 2663825 w 1826"/>
              <a:gd name="T61" fmla="*/ 790575 h 2258"/>
              <a:gd name="T62" fmla="*/ 2720975 w 1826"/>
              <a:gd name="T63" fmla="*/ 939800 h 2258"/>
              <a:gd name="T64" fmla="*/ 2779713 w 1826"/>
              <a:gd name="T65" fmla="*/ 1095375 h 2258"/>
              <a:gd name="T66" fmla="*/ 2838450 w 1826"/>
              <a:gd name="T67" fmla="*/ 1257300 h 2258"/>
              <a:gd name="T68" fmla="*/ 2868613 w 1826"/>
              <a:gd name="T69" fmla="*/ 1430338 h 2258"/>
              <a:gd name="T70" fmla="*/ 2897188 w 1826"/>
              <a:gd name="T71" fmla="*/ 1611313 h 2258"/>
              <a:gd name="T72" fmla="*/ 2897188 w 1826"/>
              <a:gd name="T73" fmla="*/ 1792288 h 2258"/>
              <a:gd name="T74" fmla="*/ 2897188 w 1826"/>
              <a:gd name="T75" fmla="*/ 1971675 h 2258"/>
              <a:gd name="T76" fmla="*/ 2868613 w 1826"/>
              <a:gd name="T77" fmla="*/ 2152650 h 2258"/>
              <a:gd name="T78" fmla="*/ 2838450 w 1826"/>
              <a:gd name="T79" fmla="*/ 2325688 h 2258"/>
              <a:gd name="T80" fmla="*/ 2779713 w 1826"/>
              <a:gd name="T81" fmla="*/ 2487613 h 2258"/>
              <a:gd name="T82" fmla="*/ 2720975 w 1826"/>
              <a:gd name="T83" fmla="*/ 2643188 h 2258"/>
              <a:gd name="T84" fmla="*/ 2663825 w 1826"/>
              <a:gd name="T85" fmla="*/ 2792413 h 2258"/>
              <a:gd name="T86" fmla="*/ 2574925 w 1826"/>
              <a:gd name="T87" fmla="*/ 2930525 h 2258"/>
              <a:gd name="T88" fmla="*/ 2487613 w 1826"/>
              <a:gd name="T89" fmla="*/ 3060700 h 2258"/>
              <a:gd name="T90" fmla="*/ 2384425 w 1826"/>
              <a:gd name="T91" fmla="*/ 3171825 h 2258"/>
              <a:gd name="T92" fmla="*/ 2282825 w 1826"/>
              <a:gd name="T93" fmla="*/ 3278188 h 2258"/>
              <a:gd name="T94" fmla="*/ 2165350 w 1826"/>
              <a:gd name="T95" fmla="*/ 3365500 h 2258"/>
              <a:gd name="T96" fmla="*/ 2033588 w 1826"/>
              <a:gd name="T97" fmla="*/ 3440113 h 2258"/>
              <a:gd name="T98" fmla="*/ 1916113 w 1826"/>
              <a:gd name="T99" fmla="*/ 3502025 h 2258"/>
              <a:gd name="T100" fmla="*/ 1770063 w 1826"/>
              <a:gd name="T101" fmla="*/ 3544888 h 2258"/>
              <a:gd name="T102" fmla="*/ 1638300 w 1826"/>
              <a:gd name="T103" fmla="*/ 3576638 h 2258"/>
              <a:gd name="T104" fmla="*/ 1492250 w 1826"/>
              <a:gd name="T105" fmla="*/ 3582988 h 2258"/>
              <a:gd name="T106" fmla="*/ 1360488 w 1826"/>
              <a:gd name="T107" fmla="*/ 3576638 h 2258"/>
              <a:gd name="T108" fmla="*/ 1243013 w 1826"/>
              <a:gd name="T109" fmla="*/ 3551238 h 2258"/>
              <a:gd name="T110" fmla="*/ 1111250 w 1826"/>
              <a:gd name="T111" fmla="*/ 3521075 h 2258"/>
              <a:gd name="T112" fmla="*/ 995363 w 1826"/>
              <a:gd name="T113" fmla="*/ 3470275 h 2258"/>
              <a:gd name="T114" fmla="*/ 877888 w 1826"/>
              <a:gd name="T115" fmla="*/ 3408363 h 2258"/>
              <a:gd name="T116" fmla="*/ 774700 w 1826"/>
              <a:gd name="T117" fmla="*/ 3333750 h 2258"/>
              <a:gd name="T118" fmla="*/ 673100 w 1826"/>
              <a:gd name="T119" fmla="*/ 3252788 h 2258"/>
              <a:gd name="T120" fmla="*/ 569913 w 1826"/>
              <a:gd name="T121" fmla="*/ 3154363 h 2258"/>
              <a:gd name="T122" fmla="*/ 0 w 1826"/>
              <a:gd name="T123" fmla="*/ 3290888 h 2258"/>
              <a:gd name="T124" fmla="*/ 233363 w 1826"/>
              <a:gd name="T125" fmla="*/ 2619375 h 22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826" h="2258">
                <a:moveTo>
                  <a:pt x="147" y="1650"/>
                </a:moveTo>
                <a:lnTo>
                  <a:pt x="101" y="1524"/>
                </a:lnTo>
                <a:lnTo>
                  <a:pt x="74" y="1395"/>
                </a:lnTo>
                <a:lnTo>
                  <a:pt x="55" y="1262"/>
                </a:lnTo>
                <a:lnTo>
                  <a:pt x="46" y="1129"/>
                </a:lnTo>
                <a:lnTo>
                  <a:pt x="55" y="1015"/>
                </a:lnTo>
                <a:lnTo>
                  <a:pt x="64" y="901"/>
                </a:lnTo>
                <a:lnTo>
                  <a:pt x="83" y="792"/>
                </a:lnTo>
                <a:lnTo>
                  <a:pt x="120" y="690"/>
                </a:lnTo>
                <a:lnTo>
                  <a:pt x="157" y="592"/>
                </a:lnTo>
                <a:lnTo>
                  <a:pt x="193" y="498"/>
                </a:lnTo>
                <a:lnTo>
                  <a:pt x="249" y="411"/>
                </a:lnTo>
                <a:lnTo>
                  <a:pt x="304" y="329"/>
                </a:lnTo>
                <a:lnTo>
                  <a:pt x="369" y="259"/>
                </a:lnTo>
                <a:lnTo>
                  <a:pt x="442" y="192"/>
                </a:lnTo>
                <a:lnTo>
                  <a:pt x="516" y="137"/>
                </a:lnTo>
                <a:lnTo>
                  <a:pt x="590" y="90"/>
                </a:lnTo>
                <a:lnTo>
                  <a:pt x="673" y="51"/>
                </a:lnTo>
                <a:lnTo>
                  <a:pt x="756" y="24"/>
                </a:lnTo>
                <a:lnTo>
                  <a:pt x="848" y="8"/>
                </a:lnTo>
                <a:lnTo>
                  <a:pt x="940" y="0"/>
                </a:lnTo>
                <a:lnTo>
                  <a:pt x="1032" y="8"/>
                </a:lnTo>
                <a:lnTo>
                  <a:pt x="1115" y="24"/>
                </a:lnTo>
                <a:lnTo>
                  <a:pt x="1207" y="51"/>
                </a:lnTo>
                <a:lnTo>
                  <a:pt x="1281" y="90"/>
                </a:lnTo>
                <a:lnTo>
                  <a:pt x="1364" y="137"/>
                </a:lnTo>
                <a:lnTo>
                  <a:pt x="1438" y="192"/>
                </a:lnTo>
                <a:lnTo>
                  <a:pt x="1502" y="259"/>
                </a:lnTo>
                <a:lnTo>
                  <a:pt x="1567" y="329"/>
                </a:lnTo>
                <a:lnTo>
                  <a:pt x="1622" y="411"/>
                </a:lnTo>
                <a:lnTo>
                  <a:pt x="1678" y="498"/>
                </a:lnTo>
                <a:lnTo>
                  <a:pt x="1714" y="592"/>
                </a:lnTo>
                <a:lnTo>
                  <a:pt x="1751" y="690"/>
                </a:lnTo>
                <a:lnTo>
                  <a:pt x="1788" y="792"/>
                </a:lnTo>
                <a:lnTo>
                  <a:pt x="1807" y="901"/>
                </a:lnTo>
                <a:lnTo>
                  <a:pt x="1825" y="1015"/>
                </a:lnTo>
                <a:lnTo>
                  <a:pt x="1825" y="1129"/>
                </a:lnTo>
                <a:lnTo>
                  <a:pt x="1825" y="1242"/>
                </a:lnTo>
                <a:lnTo>
                  <a:pt x="1807" y="1356"/>
                </a:lnTo>
                <a:lnTo>
                  <a:pt x="1788" y="1465"/>
                </a:lnTo>
                <a:lnTo>
                  <a:pt x="1751" y="1567"/>
                </a:lnTo>
                <a:lnTo>
                  <a:pt x="1714" y="1665"/>
                </a:lnTo>
                <a:lnTo>
                  <a:pt x="1678" y="1759"/>
                </a:lnTo>
                <a:lnTo>
                  <a:pt x="1622" y="1846"/>
                </a:lnTo>
                <a:lnTo>
                  <a:pt x="1567" y="1928"/>
                </a:lnTo>
                <a:lnTo>
                  <a:pt x="1502" y="1998"/>
                </a:lnTo>
                <a:lnTo>
                  <a:pt x="1438" y="2065"/>
                </a:lnTo>
                <a:lnTo>
                  <a:pt x="1364" y="2120"/>
                </a:lnTo>
                <a:lnTo>
                  <a:pt x="1281" y="2167"/>
                </a:lnTo>
                <a:lnTo>
                  <a:pt x="1207" y="2206"/>
                </a:lnTo>
                <a:lnTo>
                  <a:pt x="1115" y="2233"/>
                </a:lnTo>
                <a:lnTo>
                  <a:pt x="1032" y="2253"/>
                </a:lnTo>
                <a:lnTo>
                  <a:pt x="940" y="2257"/>
                </a:lnTo>
                <a:lnTo>
                  <a:pt x="857" y="2253"/>
                </a:lnTo>
                <a:lnTo>
                  <a:pt x="783" y="2237"/>
                </a:lnTo>
                <a:lnTo>
                  <a:pt x="700" y="2218"/>
                </a:lnTo>
                <a:lnTo>
                  <a:pt x="627" y="2186"/>
                </a:lnTo>
                <a:lnTo>
                  <a:pt x="553" y="2147"/>
                </a:lnTo>
                <a:lnTo>
                  <a:pt x="488" y="2100"/>
                </a:lnTo>
                <a:lnTo>
                  <a:pt x="424" y="2049"/>
                </a:lnTo>
                <a:lnTo>
                  <a:pt x="359" y="1987"/>
                </a:lnTo>
                <a:lnTo>
                  <a:pt x="0" y="2073"/>
                </a:lnTo>
                <a:lnTo>
                  <a:pt x="147" y="1650"/>
                </a:lnTo>
              </a:path>
            </a:pathLst>
          </a:custGeom>
          <a:solidFill>
            <a:schemeClr val="accent1"/>
          </a:solidFill>
          <a:ln w="12699" cap="rnd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8331200" y="866775"/>
            <a:ext cx="18542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I don’t know</a:t>
            </a:r>
          </a:p>
          <a:p>
            <a:pPr algn="ctr"/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if  we should</a:t>
            </a:r>
          </a:p>
          <a:p>
            <a:pPr algn="ctr"/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enter the </a:t>
            </a:r>
          </a:p>
          <a:p>
            <a:pPr algn="ctr"/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Australian </a:t>
            </a:r>
          </a:p>
          <a:p>
            <a:pPr algn="ctr"/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Market?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524000" y="1981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4400" smtClean="0">
                <a:solidFill>
                  <a:schemeClr val="tx2"/>
                </a:solidFill>
              </a:rPr>
              <a:t>Information</a:t>
            </a:r>
          </a:p>
          <a:p>
            <a:pPr>
              <a:buFontTx/>
              <a:buNone/>
            </a:pPr>
            <a:r>
              <a:rPr lang="en-US" altLang="en-US" sz="4400" smtClean="0">
                <a:solidFill>
                  <a:schemeClr val="tx2"/>
                </a:solidFill>
              </a:rPr>
              <a:t>Reduces</a:t>
            </a:r>
          </a:p>
          <a:p>
            <a:pPr>
              <a:buFontTx/>
              <a:buNone/>
            </a:pPr>
            <a:r>
              <a:rPr lang="en-US" altLang="en-US" sz="4400" smtClean="0">
                <a:solidFill>
                  <a:schemeClr val="tx2"/>
                </a:solidFill>
              </a:rPr>
              <a:t>Uncertainty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76982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utoUpdateAnimBg="0"/>
      <p:bldP spid="1434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3479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3600" dirty="0"/>
              <a:t>“It </a:t>
            </a:r>
            <a:r>
              <a:rPr lang="en-US" altLang="en-US" sz="3600" dirty="0" err="1"/>
              <a:t>ain’t</a:t>
            </a:r>
            <a:r>
              <a:rPr lang="en-US" altLang="en-US" sz="3600" dirty="0"/>
              <a:t> the things we don’t know that gets us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in </a:t>
            </a:r>
            <a:r>
              <a:rPr lang="en-US" altLang="en-US" sz="3600" dirty="0"/>
              <a:t>trouble. It’s the things we know that </a:t>
            </a:r>
            <a:r>
              <a:rPr lang="en-US" altLang="en-US" sz="3600" dirty="0" err="1"/>
              <a:t>ain’t</a:t>
            </a:r>
            <a:r>
              <a:rPr lang="en-US" altLang="en-US" sz="3600" dirty="0"/>
              <a:t> so.”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pPr algn="r"/>
            <a:r>
              <a:rPr lang="en-US" altLang="en-US" smtClean="0"/>
              <a:t>Artemus Ward</a:t>
            </a:r>
          </a:p>
        </p:txBody>
      </p:sp>
    </p:spTree>
    <p:extLst>
      <p:ext uri="{BB962C8B-B14F-4D97-AF65-F5344CB8AC3E}">
        <p14:creationId xmlns:p14="http://schemas.microsoft.com/office/powerpoint/2010/main" val="27547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00313" y="669925"/>
            <a:ext cx="62134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Marketing Research Types</a:t>
            </a:r>
            <a:endParaRPr lang="en-US" altLang="en-US" b="1" i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27475" y="1706563"/>
            <a:ext cx="3676650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en-US" sz="4000"/>
              <a:t>Basic research</a:t>
            </a:r>
          </a:p>
          <a:p>
            <a:pPr>
              <a:lnSpc>
                <a:spcPct val="200000"/>
              </a:lnSpc>
            </a:pPr>
            <a:r>
              <a:rPr lang="en-US" altLang="en-US" sz="4000"/>
              <a:t>Applied research</a:t>
            </a:r>
            <a:endParaRPr lang="en-US" altLang="en-US" sz="4000">
              <a:latin typeface="Arial" panose="020B0604020202020204" pitchFamily="34" charset="0"/>
            </a:endParaRPr>
          </a:p>
        </p:txBody>
      </p:sp>
      <p:graphicFrame>
        <p:nvGraphicFramePr>
          <p:cNvPr id="14340" name="Object 4"/>
          <p:cNvGraphicFramePr>
            <a:graphicFrameLocks/>
          </p:cNvGraphicFramePr>
          <p:nvPr/>
        </p:nvGraphicFramePr>
        <p:xfrm>
          <a:off x="1905000" y="4191000"/>
          <a:ext cx="3822700" cy="313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lip" r:id="rId4" imgW="3822700" imgH="3132138" progId="MS_ClipArt_Gallery.2">
                  <p:embed/>
                </p:oleObj>
              </mc:Choice>
              <mc:Fallback>
                <p:oleObj name="Clip" r:id="rId4" imgW="3822700" imgH="3132138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91000"/>
                        <a:ext cx="3822700" cy="313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088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25</TotalTime>
  <Words>897</Words>
  <Application>Microsoft Office PowerPoint</Application>
  <PresentationFormat>Widescreen</PresentationFormat>
  <Paragraphs>198</Paragraphs>
  <Slides>33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Arial Narrow</vt:lpstr>
      <vt:lpstr>Calibri</vt:lpstr>
      <vt:lpstr>Corbel</vt:lpstr>
      <vt:lpstr>Times New Roman</vt:lpstr>
      <vt:lpstr>Depth</vt:lpstr>
      <vt:lpstr>Microsoft Clip Gallery</vt:lpstr>
      <vt:lpstr>Media Clip</vt:lpstr>
      <vt:lpstr>Unit 1 – Introduction to  Marketing Research </vt:lpstr>
      <vt:lpstr>In this video we will: </vt:lpstr>
      <vt:lpstr>In this video we will: </vt:lpstr>
      <vt:lpstr>The Nature of Marketing Research</vt:lpstr>
      <vt:lpstr>Marketing Research Defined</vt:lpstr>
      <vt:lpstr>The Marketing Research Process</vt:lpstr>
      <vt:lpstr>PowerPoint Presentation</vt:lpstr>
      <vt:lpstr>“It ain’t the things we don’t know that gets us  in trouble. It’s the things we know that ain’t so.”</vt:lpstr>
      <vt:lpstr>PowerPoint Presentation</vt:lpstr>
      <vt:lpstr>Basic Research</vt:lpstr>
      <vt:lpstr>Basic Research Example</vt:lpstr>
      <vt:lpstr>Applied Research</vt:lpstr>
      <vt:lpstr>Applied Research Example</vt:lpstr>
      <vt:lpstr>Scientific Method</vt:lpstr>
      <vt:lpstr>Marketing Concept</vt:lpstr>
      <vt:lpstr>Marketing Concept</vt:lpstr>
      <vt:lpstr>Keeping Customers  and Building Relationships</vt:lpstr>
      <vt:lpstr>Total Quality Management</vt:lpstr>
      <vt:lpstr>Stages in Developing and Implementing a Marketing Strategy </vt:lpstr>
      <vt:lpstr>Identifying and Evaluating     Opportunities</vt:lpstr>
      <vt:lpstr>Analyze Market Segments and Select Target Markets-Examples</vt:lpstr>
      <vt:lpstr>Plan and Implement  a Marketing Mix</vt:lpstr>
      <vt:lpstr>Analyze Marketing Performance</vt:lpstr>
      <vt:lpstr>Performance-monitoring Research</vt:lpstr>
      <vt:lpstr>Determining When to Conduct Marketing Research</vt:lpstr>
      <vt:lpstr>Determining When to Conduct Marketing Research</vt:lpstr>
      <vt:lpstr>Value versus Costs</vt:lpstr>
      <vt:lpstr>Value Should Exceed  Estimated Costs</vt:lpstr>
      <vt:lpstr>Marketing Research in the 21st Century</vt:lpstr>
      <vt:lpstr>Global Research</vt:lpstr>
      <vt:lpstr>Global Marketing Research</vt:lpstr>
      <vt:lpstr>The Internet  is Transforming Society</vt:lpstr>
      <vt:lpstr>Internet Research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– Introduction to  Marketing Research</dc:title>
  <dc:creator>Tilley, Paul (C'ville)</dc:creator>
  <cp:lastModifiedBy>Tilley, Paul (C'ville)</cp:lastModifiedBy>
  <cp:revision>4</cp:revision>
  <dcterms:created xsi:type="dcterms:W3CDTF">2014-09-12T17:36:50Z</dcterms:created>
  <dcterms:modified xsi:type="dcterms:W3CDTF">2014-09-26T11:59:25Z</dcterms:modified>
</cp:coreProperties>
</file>